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58" r:id="rId3"/>
    <p:sldId id="279" r:id="rId4"/>
    <p:sldId id="263" r:id="rId5"/>
    <p:sldId id="264" r:id="rId6"/>
    <p:sldId id="267" r:id="rId7"/>
    <p:sldId id="266" r:id="rId8"/>
    <p:sldId id="259" r:id="rId9"/>
    <p:sldId id="269" r:id="rId10"/>
    <p:sldId id="260" r:id="rId11"/>
    <p:sldId id="261" r:id="rId12"/>
    <p:sldId id="268" r:id="rId13"/>
    <p:sldId id="262" r:id="rId14"/>
    <p:sldId id="265" r:id="rId15"/>
    <p:sldId id="270" r:id="rId16"/>
    <p:sldId id="271" r:id="rId17"/>
    <p:sldId id="272" r:id="rId18"/>
    <p:sldId id="273" r:id="rId19"/>
    <p:sldId id="277" r:id="rId20"/>
    <p:sldId id="275" r:id="rId21"/>
    <p:sldId id="274" r:id="rId22"/>
    <p:sldId id="278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E020A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5" autoAdjust="0"/>
    <p:restoredTop sz="84333" autoAdjust="0"/>
  </p:normalViewPr>
  <p:slideViewPr>
    <p:cSldViewPr>
      <p:cViewPr varScale="1">
        <p:scale>
          <a:sx n="62" d="100"/>
          <a:sy n="62" d="100"/>
        </p:scale>
        <p:origin x="-12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style val="5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Growth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256</c:v>
                </c:pt>
                <c:pt idx="8">
                  <c:v>512</c:v>
                </c:pt>
                <c:pt idx="9">
                  <c:v>1024</c:v>
                </c:pt>
                <c:pt idx="10">
                  <c:v>2048</c:v>
                </c:pt>
                <c:pt idx="11">
                  <c:v>4096</c:v>
                </c:pt>
                <c:pt idx="12">
                  <c:v>8192</c:v>
                </c:pt>
                <c:pt idx="13">
                  <c:v>16384</c:v>
                </c:pt>
                <c:pt idx="14">
                  <c:v>32768</c:v>
                </c:pt>
                <c:pt idx="15">
                  <c:v>65536</c:v>
                </c:pt>
              </c:numCache>
            </c:numRef>
          </c:val>
        </c:ser>
        <c:marker val="1"/>
        <c:axId val="73704192"/>
        <c:axId val="73705728"/>
      </c:lineChart>
      <c:catAx>
        <c:axId val="73704192"/>
        <c:scaling>
          <c:orientation val="minMax"/>
        </c:scaling>
        <c:axPos val="b"/>
        <c:numFmt formatCode="General" sourceLinked="1"/>
        <c:tickLblPos val="nextTo"/>
        <c:crossAx val="73705728"/>
        <c:crosses val="autoZero"/>
        <c:auto val="1"/>
        <c:lblAlgn val="ctr"/>
        <c:lblOffset val="100"/>
      </c:catAx>
      <c:valAx>
        <c:axId val="73705728"/>
        <c:scaling>
          <c:orientation val="minMax"/>
        </c:scaling>
        <c:axPos val="l"/>
        <c:majorGridlines/>
        <c:numFmt formatCode="General" sourceLinked="1"/>
        <c:tickLblPos val="nextTo"/>
        <c:crossAx val="737041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</cdr:x>
      <cdr:y>0.35782</cdr:y>
    </cdr:from>
    <cdr:to>
      <cdr:x>0.85</cdr:x>
      <cdr:y>0.49545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90864" y="1684784"/>
          <a:ext cx="230425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3200" dirty="0" smtClean="0">
              <a:solidFill>
                <a:srgbClr val="FF0000"/>
              </a:solidFill>
            </a:rPr>
            <a:t>This change</a:t>
          </a:r>
          <a:endParaRPr lang="en-CA" sz="32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0.15</cdr:x>
      <cdr:y>0.6178</cdr:y>
    </cdr:from>
    <cdr:to>
      <cdr:x>0.71611</cdr:x>
      <cdr:y>0.8472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34480" y="2908920"/>
          <a:ext cx="465881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CA" sz="3200" dirty="0" smtClean="0">
              <a:solidFill>
                <a:srgbClr val="FF0000"/>
              </a:solidFill>
            </a:rPr>
            <a:t>Is the same magnitude </a:t>
          </a:r>
          <a:br>
            <a:rPr lang="en-CA" sz="3200" dirty="0" smtClean="0">
              <a:solidFill>
                <a:srgbClr val="FF0000"/>
              </a:solidFill>
            </a:rPr>
          </a:br>
          <a:r>
            <a:rPr lang="en-CA" sz="3200" dirty="0" smtClean="0">
              <a:solidFill>
                <a:srgbClr val="FF0000"/>
              </a:solidFill>
            </a:rPr>
            <a:t>as this change</a:t>
          </a:r>
          <a:endParaRPr lang="en-CA" sz="3200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45638-1BF8-4271-927D-1FDB88BEAE66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7C86C6-6AFC-4C0C-A6B8-252697C29F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3 – it can be expressed in terms of gain or loss.</a:t>
            </a:r>
          </a:p>
          <a:p>
            <a:r>
              <a:rPr lang="en-CA" dirty="0" smtClean="0"/>
              <a:t>4 – the math (1</a:t>
            </a:r>
            <a:r>
              <a:rPr lang="en-CA" baseline="0" dirty="0" smtClean="0"/>
              <a:t> and 2)</a:t>
            </a:r>
            <a:endParaRPr lang="en-CA" dirty="0" smtClean="0"/>
          </a:p>
          <a:p>
            <a:r>
              <a:rPr lang="en-CA" dirty="0" smtClean="0"/>
              <a:t>5</a:t>
            </a:r>
            <a:r>
              <a:rPr lang="en-CA" baseline="0" dirty="0" smtClean="0"/>
              <a:t> – how to add and subtract decibels</a:t>
            </a:r>
          </a:p>
          <a:p>
            <a:r>
              <a:rPr lang="en-CA" baseline="0" dirty="0" smtClean="0"/>
              <a:t>6 – the cheat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7C86C6-6AFC-4C0C-A6B8-252697C29F1C}" type="slidenum">
              <a:rPr lang="en-CA" smtClean="0"/>
              <a:pPr>
                <a:defRPr/>
              </a:pPr>
              <a:t>14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242-0193-4C90-A7D6-5467551038FD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37B06-9AC9-4776-9186-8FC49B380EB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23528" y="5949280"/>
            <a:ext cx="1294036" cy="725042"/>
            <a:chOff x="2714369" y="1928802"/>
            <a:chExt cx="4257300" cy="2385342"/>
          </a:xfrm>
        </p:grpSpPr>
        <p:sp>
          <p:nvSpPr>
            <p:cNvPr id="10" name="TextBox 9"/>
            <p:cNvSpPr txBox="1"/>
            <p:nvPr/>
          </p:nvSpPr>
          <p:spPr>
            <a:xfrm>
              <a:off x="3059915" y="2853268"/>
              <a:ext cx="2543021" cy="911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Atikokan</a:t>
              </a:r>
              <a:endPara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10608" y="3605347"/>
              <a:ext cx="3661061" cy="7087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Amateur Radio Club</a:t>
              </a:r>
              <a:endPara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2" name="Group 24"/>
            <p:cNvGrpSpPr/>
            <p:nvPr/>
          </p:nvGrpSpPr>
          <p:grpSpPr>
            <a:xfrm>
              <a:off x="2714369" y="1928802"/>
              <a:ext cx="1460686" cy="500066"/>
              <a:chOff x="2714369" y="2643182"/>
              <a:chExt cx="1460686" cy="500066"/>
            </a:xfrm>
          </p:grpSpPr>
          <p:sp>
            <p:nvSpPr>
              <p:cNvPr id="20" name="Freeform 19"/>
              <p:cNvSpPr/>
              <p:nvPr/>
            </p:nvSpPr>
            <p:spPr>
              <a:xfrm>
                <a:off x="3143240" y="2928934"/>
                <a:ext cx="600501" cy="214314"/>
              </a:xfrm>
              <a:custGeom>
                <a:avLst/>
                <a:gdLst>
                  <a:gd name="connsiteX0" fmla="*/ 0 w 600501"/>
                  <a:gd name="connsiteY0" fmla="*/ 329820 h 329820"/>
                  <a:gd name="connsiteX1" fmla="*/ 300251 w 600501"/>
                  <a:gd name="connsiteY1" fmla="*/ 2274 h 329820"/>
                  <a:gd name="connsiteX2" fmla="*/ 600501 w 600501"/>
                  <a:gd name="connsiteY2" fmla="*/ 316173 h 32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501" h="329820">
                    <a:moveTo>
                      <a:pt x="0" y="329820"/>
                    </a:moveTo>
                    <a:cubicBezTo>
                      <a:pt x="100084" y="167184"/>
                      <a:pt x="200168" y="4548"/>
                      <a:pt x="300251" y="2274"/>
                    </a:cubicBezTo>
                    <a:cubicBezTo>
                      <a:pt x="400334" y="0"/>
                      <a:pt x="500417" y="158086"/>
                      <a:pt x="600501" y="316173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2968559" y="2841715"/>
                <a:ext cx="944475" cy="214314"/>
              </a:xfrm>
              <a:custGeom>
                <a:avLst/>
                <a:gdLst>
                  <a:gd name="connsiteX0" fmla="*/ 0 w 600501"/>
                  <a:gd name="connsiteY0" fmla="*/ 329820 h 329820"/>
                  <a:gd name="connsiteX1" fmla="*/ 300251 w 600501"/>
                  <a:gd name="connsiteY1" fmla="*/ 2274 h 329820"/>
                  <a:gd name="connsiteX2" fmla="*/ 600501 w 600501"/>
                  <a:gd name="connsiteY2" fmla="*/ 316173 h 32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501" h="329820">
                    <a:moveTo>
                      <a:pt x="0" y="329820"/>
                    </a:moveTo>
                    <a:cubicBezTo>
                      <a:pt x="100084" y="167184"/>
                      <a:pt x="200168" y="4548"/>
                      <a:pt x="300251" y="2274"/>
                    </a:cubicBezTo>
                    <a:cubicBezTo>
                      <a:pt x="400334" y="0"/>
                      <a:pt x="500417" y="158086"/>
                      <a:pt x="600501" y="316173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2714369" y="2643182"/>
                <a:ext cx="1460686" cy="357189"/>
              </a:xfrm>
              <a:custGeom>
                <a:avLst/>
                <a:gdLst>
                  <a:gd name="connsiteX0" fmla="*/ 0 w 600501"/>
                  <a:gd name="connsiteY0" fmla="*/ 329820 h 329820"/>
                  <a:gd name="connsiteX1" fmla="*/ 300251 w 600501"/>
                  <a:gd name="connsiteY1" fmla="*/ 2274 h 329820"/>
                  <a:gd name="connsiteX2" fmla="*/ 600501 w 600501"/>
                  <a:gd name="connsiteY2" fmla="*/ 316173 h 32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501" h="329820">
                    <a:moveTo>
                      <a:pt x="0" y="329820"/>
                    </a:moveTo>
                    <a:cubicBezTo>
                      <a:pt x="100084" y="167184"/>
                      <a:pt x="200168" y="4548"/>
                      <a:pt x="300251" y="2274"/>
                    </a:cubicBezTo>
                    <a:cubicBezTo>
                      <a:pt x="400334" y="0"/>
                      <a:pt x="500417" y="158086"/>
                      <a:pt x="600501" y="316173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rot="5400000">
              <a:off x="3124854" y="2677470"/>
              <a:ext cx="640080" cy="0"/>
            </a:xfrm>
            <a:prstGeom prst="line">
              <a:avLst/>
            </a:prstGeom>
            <a:ln w="1587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3405260" y="228599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3286116" y="3714752"/>
              <a:ext cx="28575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3214678" y="3857628"/>
              <a:ext cx="392909" cy="197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281351" y="3905251"/>
              <a:ext cx="27622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324216" y="3948118"/>
              <a:ext cx="19526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371843" y="3990978"/>
              <a:ext cx="114304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4C6C-5617-4C52-86BB-A8D6972A0F55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21B67-4496-4C11-9E31-1F895306E6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586D-27B0-4BAE-9D23-8A5C0E77B494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C4F4A-4E15-4FC1-962E-49C5CA5F805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FC90C-BD3C-4E6F-ACDF-BEA73E87B8F7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6807B-E8DF-43FD-81B7-601655DD15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6811C-F597-4BBA-9915-CC5BA731DB50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C9400-E24C-4D17-B424-4EF0885D59E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5639-564A-412A-AF7F-BD5D57CE26B5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72517-6FB8-4B9E-B5D8-3839241178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73B64-93D7-46D1-B6F8-DE5E88EA19A4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96CFC-D4FF-4E43-954D-B0A6BB99235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1AEA6-D864-4BD5-A685-6982E494F928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6BA42-762B-48AF-8F6D-C089BE394D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6719-7C99-4F3B-ADF8-247BDAA44FDA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6656-057A-4005-9BE6-2D84DCC9C02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4982-D74A-45EF-A65F-12DC21E28550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5B8B2-2CAC-49D7-B318-0C5A257B86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76EFC-80F2-47F5-8051-DCA6B93F0EC9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4989-0991-4F59-AB17-1AF3483AD5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B7059D-7C5F-4040-AC13-64E098B86689}" type="datetimeFigureOut">
              <a:rPr lang="en-US"/>
              <a:pPr>
                <a:defRPr/>
              </a:pPr>
              <a:t>2/28/2012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456D49-6234-4DE4-93E6-E93BDA0DE99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grpSp>
        <p:nvGrpSpPr>
          <p:cNvPr id="39" name="Group 38"/>
          <p:cNvGrpSpPr/>
          <p:nvPr/>
        </p:nvGrpSpPr>
        <p:grpSpPr>
          <a:xfrm>
            <a:off x="323528" y="5949280"/>
            <a:ext cx="1294036" cy="725042"/>
            <a:chOff x="2714369" y="1928802"/>
            <a:chExt cx="4257300" cy="2385342"/>
          </a:xfrm>
        </p:grpSpPr>
        <p:sp>
          <p:nvSpPr>
            <p:cNvPr id="40" name="TextBox 39"/>
            <p:cNvSpPr txBox="1"/>
            <p:nvPr/>
          </p:nvSpPr>
          <p:spPr>
            <a:xfrm>
              <a:off x="3059915" y="2853268"/>
              <a:ext cx="2543021" cy="911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Atikokan</a:t>
              </a:r>
              <a:endPara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310608" y="3605347"/>
              <a:ext cx="3661061" cy="7087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Amateur Radio Club</a:t>
              </a:r>
              <a:endPara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42" name="Group 24"/>
            <p:cNvGrpSpPr/>
            <p:nvPr/>
          </p:nvGrpSpPr>
          <p:grpSpPr>
            <a:xfrm>
              <a:off x="2714369" y="1928802"/>
              <a:ext cx="1460686" cy="500066"/>
              <a:chOff x="2714369" y="2643182"/>
              <a:chExt cx="1460686" cy="500066"/>
            </a:xfrm>
          </p:grpSpPr>
          <p:sp>
            <p:nvSpPr>
              <p:cNvPr id="50" name="Freeform 49"/>
              <p:cNvSpPr/>
              <p:nvPr/>
            </p:nvSpPr>
            <p:spPr>
              <a:xfrm>
                <a:off x="3143240" y="2928934"/>
                <a:ext cx="600501" cy="214314"/>
              </a:xfrm>
              <a:custGeom>
                <a:avLst/>
                <a:gdLst>
                  <a:gd name="connsiteX0" fmla="*/ 0 w 600501"/>
                  <a:gd name="connsiteY0" fmla="*/ 329820 h 329820"/>
                  <a:gd name="connsiteX1" fmla="*/ 300251 w 600501"/>
                  <a:gd name="connsiteY1" fmla="*/ 2274 h 329820"/>
                  <a:gd name="connsiteX2" fmla="*/ 600501 w 600501"/>
                  <a:gd name="connsiteY2" fmla="*/ 316173 h 32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501" h="329820">
                    <a:moveTo>
                      <a:pt x="0" y="329820"/>
                    </a:moveTo>
                    <a:cubicBezTo>
                      <a:pt x="100084" y="167184"/>
                      <a:pt x="200168" y="4548"/>
                      <a:pt x="300251" y="2274"/>
                    </a:cubicBezTo>
                    <a:cubicBezTo>
                      <a:pt x="400334" y="0"/>
                      <a:pt x="500417" y="158086"/>
                      <a:pt x="600501" y="316173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2968559" y="2841715"/>
                <a:ext cx="944475" cy="214314"/>
              </a:xfrm>
              <a:custGeom>
                <a:avLst/>
                <a:gdLst>
                  <a:gd name="connsiteX0" fmla="*/ 0 w 600501"/>
                  <a:gd name="connsiteY0" fmla="*/ 329820 h 329820"/>
                  <a:gd name="connsiteX1" fmla="*/ 300251 w 600501"/>
                  <a:gd name="connsiteY1" fmla="*/ 2274 h 329820"/>
                  <a:gd name="connsiteX2" fmla="*/ 600501 w 600501"/>
                  <a:gd name="connsiteY2" fmla="*/ 316173 h 32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501" h="329820">
                    <a:moveTo>
                      <a:pt x="0" y="329820"/>
                    </a:moveTo>
                    <a:cubicBezTo>
                      <a:pt x="100084" y="167184"/>
                      <a:pt x="200168" y="4548"/>
                      <a:pt x="300251" y="2274"/>
                    </a:cubicBezTo>
                    <a:cubicBezTo>
                      <a:pt x="400334" y="0"/>
                      <a:pt x="500417" y="158086"/>
                      <a:pt x="600501" y="316173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2714369" y="2643182"/>
                <a:ext cx="1460686" cy="357189"/>
              </a:xfrm>
              <a:custGeom>
                <a:avLst/>
                <a:gdLst>
                  <a:gd name="connsiteX0" fmla="*/ 0 w 600501"/>
                  <a:gd name="connsiteY0" fmla="*/ 329820 h 329820"/>
                  <a:gd name="connsiteX1" fmla="*/ 300251 w 600501"/>
                  <a:gd name="connsiteY1" fmla="*/ 2274 h 329820"/>
                  <a:gd name="connsiteX2" fmla="*/ 600501 w 600501"/>
                  <a:gd name="connsiteY2" fmla="*/ 316173 h 32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0501" h="329820">
                    <a:moveTo>
                      <a:pt x="0" y="329820"/>
                    </a:moveTo>
                    <a:cubicBezTo>
                      <a:pt x="100084" y="167184"/>
                      <a:pt x="200168" y="4548"/>
                      <a:pt x="300251" y="2274"/>
                    </a:cubicBezTo>
                    <a:cubicBezTo>
                      <a:pt x="400334" y="0"/>
                      <a:pt x="500417" y="158086"/>
                      <a:pt x="600501" y="316173"/>
                    </a:cubicBezTo>
                  </a:path>
                </a:pathLst>
              </a:cu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3" name="Straight Connector 42"/>
            <p:cNvCxnSpPr/>
            <p:nvPr/>
          </p:nvCxnSpPr>
          <p:spPr>
            <a:xfrm rot="5400000">
              <a:off x="3124854" y="2677470"/>
              <a:ext cx="640080" cy="0"/>
            </a:xfrm>
            <a:prstGeom prst="line">
              <a:avLst/>
            </a:prstGeom>
            <a:ln w="1587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3405260" y="2285992"/>
              <a:ext cx="71438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5400000">
              <a:off x="3286116" y="3714752"/>
              <a:ext cx="28575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214678" y="3857628"/>
              <a:ext cx="392909" cy="197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281351" y="3905251"/>
              <a:ext cx="27622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324216" y="3948118"/>
              <a:ext cx="19526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371843" y="3990978"/>
              <a:ext cx="114304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91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1" fontAlgn="base" hangingPunct="1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audio" Target="file:///C:\temp\noise-by1dB.wav" TargetMode="External"/><Relationship Id="rId1" Type="http://schemas.openxmlformats.org/officeDocument/2006/relationships/audio" Target="file:///C:\temp\noise-by3dB.wav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hyperlink" Target="http://www.animations.physics.unsw.edu.au/jw/dB.htm" TargetMode="External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Exponents &amp; Decibels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2401558"/>
          </a:xfrm>
        </p:spPr>
        <p:txBody>
          <a:bodyPr/>
          <a:lstStyle/>
          <a:p>
            <a:r>
              <a:rPr lang="en-CA" dirty="0" smtClean="0"/>
              <a:t>By Warren Paulson</a:t>
            </a:r>
            <a:br>
              <a:rPr lang="en-CA" dirty="0" smtClean="0"/>
            </a:br>
            <a:r>
              <a:rPr lang="en-CA" dirty="0" smtClean="0"/>
              <a:t>VE3FYN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dirty="0" smtClean="0"/>
              <a:t>28 </a:t>
            </a:r>
            <a:r>
              <a:rPr lang="en-CA" sz="1800" dirty="0" smtClean="0"/>
              <a:t>February 2012</a:t>
            </a:r>
            <a:br>
              <a:rPr lang="en-CA" sz="1800" dirty="0" smtClean="0"/>
            </a:br>
            <a:r>
              <a:rPr lang="en-CA" sz="1800" dirty="0" smtClean="0"/>
              <a:t>Version</a:t>
            </a:r>
            <a:r>
              <a:rPr lang="en-CA" sz="1800" dirty="0" smtClean="0"/>
              <a:t> 1.0</a:t>
            </a:r>
            <a:endParaRPr lang="en-C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Exponential Growth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5796136" y="5589240"/>
            <a:ext cx="504056" cy="144016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7596336" y="3284984"/>
            <a:ext cx="50405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Magnitudes of Change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40"/>
          </a:xfrm>
        </p:spPr>
        <p:txBody>
          <a:bodyPr/>
          <a:lstStyle/>
          <a:p>
            <a:r>
              <a:rPr lang="en-CA" dirty="0" smtClean="0"/>
              <a:t>The first is a doubling from  2048 to 4096.</a:t>
            </a:r>
          </a:p>
          <a:p>
            <a:r>
              <a:rPr lang="en-CA" dirty="0" smtClean="0"/>
              <a:t>The second is a doubling from 16,248 to 32,768.</a:t>
            </a:r>
          </a:p>
          <a:p>
            <a:r>
              <a:rPr lang="en-CA" dirty="0" smtClean="0"/>
              <a:t>The 2048 unit increase in the first case is meaningless in the second.</a:t>
            </a:r>
            <a:endParaRPr lang="en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622862"/>
            <a:ext cx="4038600" cy="248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539552" y="1556792"/>
            <a:ext cx="7416824" cy="4248472"/>
            <a:chOff x="539552" y="1556792"/>
            <a:chExt cx="7416824" cy="4248472"/>
          </a:xfrm>
        </p:grpSpPr>
        <p:sp>
          <p:nvSpPr>
            <p:cNvPr id="8" name="Rounded Rectangle 7"/>
            <p:cNvSpPr/>
            <p:nvPr/>
          </p:nvSpPr>
          <p:spPr>
            <a:xfrm>
              <a:off x="539552" y="1556792"/>
              <a:ext cx="6336704" cy="42484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43608" y="1916832"/>
              <a:ext cx="5472608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CA" sz="2000" dirty="0" smtClean="0">
                  <a:latin typeface="+mn-lt"/>
                </a:rPr>
                <a:t>There are many cases, such as audio levels or receiver input levels, where each doubling represents the smallest meaningful magnitude of change.</a:t>
              </a:r>
            </a:p>
            <a:p>
              <a:endParaRPr lang="en-CA" sz="2000" dirty="0" smtClean="0">
                <a:latin typeface="+mn-lt"/>
              </a:endParaRPr>
            </a:p>
            <a:p>
              <a:pPr algn="r"/>
              <a:r>
                <a:rPr lang="en-CA" sz="2000" dirty="0" smtClean="0">
                  <a:latin typeface="+mn-lt"/>
                </a:rPr>
                <a:t>So, we need a numbering system where this</a:t>
              </a:r>
              <a:br>
                <a:rPr lang="en-CA" sz="2000" dirty="0" smtClean="0">
                  <a:latin typeface="+mn-lt"/>
                </a:rPr>
              </a:br>
              <a:r>
                <a:rPr lang="en-CA" sz="2000" dirty="0" smtClean="0">
                  <a:latin typeface="+mn-lt"/>
                </a:rPr>
                <a:t/>
              </a:r>
              <a:br>
                <a:rPr lang="en-CA" sz="2000" dirty="0" smtClean="0">
                  <a:latin typeface="+mn-lt"/>
                </a:rPr>
              </a:br>
              <a:r>
                <a:rPr lang="en-CA" sz="2000" dirty="0" smtClean="0">
                  <a:latin typeface="+mn-lt"/>
                </a:rPr>
                <a:t/>
              </a:r>
              <a:br>
                <a:rPr lang="en-CA" sz="2000" dirty="0" smtClean="0">
                  <a:latin typeface="+mn-lt"/>
                </a:rPr>
              </a:br>
              <a:r>
                <a:rPr lang="en-CA" sz="2000" dirty="0" smtClean="0">
                  <a:latin typeface="+mn-lt"/>
                </a:rPr>
                <a:t>is the same as this.</a:t>
              </a:r>
            </a:p>
            <a:p>
              <a:endParaRPr lang="en-CA" dirty="0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6660232" y="3501008"/>
              <a:ext cx="1296144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6660232" y="4509120"/>
              <a:ext cx="432048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pic>
        <p:nvPicPr>
          <p:cNvPr id="14" name="Picture 3" descr="C:\Users\Warren\AppData\Local\Microsoft\Windows\Temporary Internet Files\Content.IE5\U10MPV4C\MC9003912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8464" y="6422012"/>
            <a:ext cx="395536" cy="43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Magnitudes of Change </a:t>
            </a:r>
            <a:r>
              <a:rPr lang="en-CA" sz="2000" dirty="0" smtClean="0"/>
              <a:t>(2)</a:t>
            </a:r>
            <a:endParaRPr lang="en-CA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8525"/>
          </a:xfrm>
        </p:spPr>
        <p:txBody>
          <a:bodyPr/>
          <a:lstStyle/>
          <a:p>
            <a:r>
              <a:rPr lang="en-CA" b="1" i="1" dirty="0" smtClean="0"/>
              <a:t>There’s another problem...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The strongest signal your radio receives could be 2.5 billion times* stronger than the weakest.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We need a numbering system that deals with this in a meaningful way.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2000" dirty="0" smtClean="0"/>
              <a:t>* Most S-meters go to 40 dB over S9. Each S-unit = 6 dB, </a:t>
            </a:r>
            <a:br>
              <a:rPr lang="en-CA" sz="2000" dirty="0" smtClean="0"/>
            </a:br>
            <a:r>
              <a:rPr lang="en-CA" sz="2000" dirty="0" smtClean="0"/>
              <a:t>   so the total range is 54 dB + 40 dB, which is 94 dB.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(dreaded) Decibel </a:t>
            </a:r>
            <a:r>
              <a:rPr lang="en-CA" sz="2800" dirty="0" smtClean="0"/>
              <a:t>(1)</a:t>
            </a:r>
            <a:endParaRPr lang="en-CA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8525"/>
          </a:xfrm>
        </p:spPr>
        <p:txBody>
          <a:bodyPr/>
          <a:lstStyle/>
          <a:p>
            <a:r>
              <a:rPr lang="en-CA" dirty="0" smtClean="0"/>
              <a:t>Exponents manage these magnitudes of change.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Consider 10</a:t>
            </a:r>
            <a:r>
              <a:rPr lang="en-CA" baseline="30000" dirty="0" smtClean="0"/>
              <a:t>3</a:t>
            </a:r>
            <a:r>
              <a:rPr lang="en-CA" dirty="0" smtClean="0"/>
              <a:t> = 1,000.</a:t>
            </a:r>
          </a:p>
          <a:p>
            <a:r>
              <a:rPr lang="en-CA" dirty="0" smtClean="0"/>
              <a:t>Increase that to 10</a:t>
            </a:r>
            <a:r>
              <a:rPr lang="en-CA" baseline="30000" dirty="0" smtClean="0"/>
              <a:t>6</a:t>
            </a:r>
            <a:r>
              <a:rPr lang="en-CA" dirty="0" smtClean="0"/>
              <a:t>, and we have 1,000,000.</a:t>
            </a:r>
          </a:p>
          <a:p>
            <a:pPr lvl="1"/>
            <a:r>
              <a:rPr lang="en-CA" dirty="0" smtClean="0"/>
              <a:t>That’s 1000 times greater.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b="1" i="1" dirty="0" smtClean="0"/>
              <a:t>This is the basis of the decibel.</a:t>
            </a:r>
          </a:p>
          <a:p>
            <a:pPr lvl="1"/>
            <a:endParaRPr lang="en-CA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2843808" y="2060848"/>
            <a:ext cx="6076570" cy="1368152"/>
            <a:chOff x="2843808" y="2060848"/>
            <a:chExt cx="6076570" cy="1368152"/>
          </a:xfrm>
        </p:grpSpPr>
        <p:sp>
          <p:nvSpPr>
            <p:cNvPr id="7" name="Oval 6"/>
            <p:cNvSpPr/>
            <p:nvPr/>
          </p:nvSpPr>
          <p:spPr>
            <a:xfrm>
              <a:off x="2843808" y="2492896"/>
              <a:ext cx="432048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Oval 7"/>
            <p:cNvSpPr/>
            <p:nvPr/>
          </p:nvSpPr>
          <p:spPr>
            <a:xfrm>
              <a:off x="3779912" y="2996952"/>
              <a:ext cx="432048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76056" y="2060848"/>
              <a:ext cx="384432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sz="2400" dirty="0" smtClean="0">
                  <a:solidFill>
                    <a:srgbClr val="C00000"/>
                  </a:solidFill>
                  <a:latin typeface="+mn-lt"/>
                </a:rPr>
                <a:t>Our exponent has only </a:t>
              </a:r>
              <a:br>
                <a:rPr lang="en-CA" sz="2400" dirty="0" smtClean="0">
                  <a:solidFill>
                    <a:srgbClr val="C00000"/>
                  </a:solidFill>
                  <a:latin typeface="+mn-lt"/>
                </a:rPr>
              </a:br>
              <a:r>
                <a:rPr lang="en-CA" sz="2400" dirty="0" smtClean="0">
                  <a:solidFill>
                    <a:srgbClr val="C00000"/>
                  </a:solidFill>
                  <a:latin typeface="+mn-lt"/>
                </a:rPr>
                <a:t>increased by a manageable</a:t>
              </a:r>
              <a:br>
                <a:rPr lang="en-CA" sz="2400" dirty="0" smtClean="0">
                  <a:solidFill>
                    <a:srgbClr val="C00000"/>
                  </a:solidFill>
                  <a:latin typeface="+mn-lt"/>
                </a:rPr>
              </a:br>
              <a:r>
                <a:rPr lang="en-CA" sz="2400" dirty="0" smtClean="0">
                  <a:solidFill>
                    <a:srgbClr val="C00000"/>
                  </a:solidFill>
                  <a:latin typeface="+mn-lt"/>
                </a:rPr>
                <a:t>three units.</a:t>
              </a:r>
              <a:endParaRPr lang="en-CA" sz="2400" dirty="0">
                <a:solidFill>
                  <a:srgbClr val="C00000"/>
                </a:solidFill>
                <a:latin typeface="+mn-lt"/>
              </a:endParaRPr>
            </a:p>
          </p:txBody>
        </p:sp>
        <p:cxnSp>
          <p:nvCxnSpPr>
            <p:cNvPr id="11" name="Straight Arrow Connector 10"/>
            <p:cNvCxnSpPr>
              <a:endCxn id="7" idx="6"/>
            </p:cNvCxnSpPr>
            <p:nvPr/>
          </p:nvCxnSpPr>
          <p:spPr>
            <a:xfrm flipH="1">
              <a:off x="3275856" y="2420888"/>
              <a:ext cx="1728192" cy="28803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4211960" y="2420888"/>
              <a:ext cx="792088" cy="72008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3" descr="C:\Users\Warren\AppData\Local\Microsoft\Windows\Temporary Internet Files\Content.IE5\U10MPV4C\MC9003912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8464" y="6381328"/>
            <a:ext cx="395536" cy="43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Decibel </a:t>
            </a:r>
            <a:r>
              <a:rPr lang="en-CA" sz="2800" dirty="0" smtClean="0"/>
              <a:t>(2)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+mj-lt"/>
              <a:buAutoNum type="arabicPeriod"/>
            </a:pPr>
            <a:r>
              <a:rPr lang="en-CA" dirty="0" smtClean="0"/>
              <a:t>A decibel is not an absolute measure.</a:t>
            </a:r>
          </a:p>
          <a:p>
            <a:pPr marL="650875" indent="-514350">
              <a:buFont typeface="+mj-lt"/>
              <a:buAutoNum type="arabicPeriod"/>
            </a:pPr>
            <a:r>
              <a:rPr lang="en-CA" dirty="0" smtClean="0"/>
              <a:t>It </a:t>
            </a:r>
            <a:r>
              <a:rPr lang="en-CA" b="1" i="1" dirty="0" smtClean="0"/>
              <a:t>always</a:t>
            </a:r>
            <a:r>
              <a:rPr lang="en-CA" dirty="0" smtClean="0"/>
              <a:t> represents a </a:t>
            </a:r>
            <a:r>
              <a:rPr lang="en-CA" b="1" i="1" dirty="0" smtClean="0"/>
              <a:t>power</a:t>
            </a:r>
            <a:r>
              <a:rPr lang="en-CA" b="1" dirty="0" smtClean="0"/>
              <a:t> </a:t>
            </a:r>
            <a:r>
              <a:rPr lang="en-CA" dirty="0" smtClean="0"/>
              <a:t>ratio between two levels (usually a reference level).</a:t>
            </a:r>
          </a:p>
          <a:p>
            <a:pPr marL="971550" lvl="1" indent="-514350"/>
            <a:r>
              <a:rPr lang="en-CA" dirty="0" smtClean="0"/>
              <a:t>If your amplifier has 8 dB gain, its output is 8  dB stronger than its input.</a:t>
            </a:r>
          </a:p>
          <a:p>
            <a:pPr marL="971550" lvl="1" indent="-514350"/>
            <a:r>
              <a:rPr lang="en-CA" dirty="0" smtClean="0"/>
              <a:t>An antenna with 6 dB gain is 6 dB more sensitive (in the desired direction) than a reference antenna.</a:t>
            </a:r>
          </a:p>
          <a:p>
            <a:pPr marL="971550" lvl="1" indent="-514350"/>
            <a:r>
              <a:rPr lang="en-CA" dirty="0" smtClean="0"/>
              <a:t>An audio level of 3 dB is 3 dB stronger than a reference level of 20 </a:t>
            </a:r>
            <a:r>
              <a:rPr lang="en-CA" dirty="0" err="1" smtClean="0"/>
              <a:t>micropascals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First, the </a:t>
            </a:r>
            <a:r>
              <a:rPr lang="en-CA" dirty="0" err="1" smtClean="0"/>
              <a:t>Bel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763"/>
            <a:ext cx="8363272" cy="4708525"/>
          </a:xfrm>
        </p:spPr>
        <p:txBody>
          <a:bodyPr/>
          <a:lstStyle/>
          <a:p>
            <a:r>
              <a:rPr lang="en-CA" dirty="0" smtClean="0"/>
              <a:t>A </a:t>
            </a:r>
            <a:r>
              <a:rPr lang="en-CA" dirty="0" err="1" smtClean="0"/>
              <a:t>Bel</a:t>
            </a:r>
            <a:r>
              <a:rPr lang="en-CA" dirty="0" smtClean="0"/>
              <a:t> (developed by Bell Labs), is the power that 10 must be raised to, to give us our number.</a:t>
            </a:r>
          </a:p>
          <a:p>
            <a:r>
              <a:rPr lang="en-CA" dirty="0" smtClean="0"/>
              <a:t>So, if we double our power output , the question is: 10</a:t>
            </a:r>
            <a:r>
              <a:rPr lang="en-CA" baseline="30000" dirty="0" smtClean="0"/>
              <a:t>?</a:t>
            </a:r>
            <a:r>
              <a:rPr lang="en-CA" dirty="0" smtClean="0"/>
              <a:t> = 2. (Enter ‘2 log’ on your calculator).</a:t>
            </a:r>
          </a:p>
          <a:p>
            <a:r>
              <a:rPr lang="en-CA" dirty="0" smtClean="0"/>
              <a:t>‘Log’ calculates the base-10 exponent required to get our number.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The answer is roughly 0.3.</a:t>
            </a:r>
          </a:p>
          <a:p>
            <a:r>
              <a:rPr lang="en-CA" dirty="0" smtClean="0"/>
              <a:t>So doubling our power is 0.3 </a:t>
            </a:r>
            <a:r>
              <a:rPr lang="en-CA" dirty="0" err="1" smtClean="0"/>
              <a:t>Bels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Finally, the Decibel </a:t>
            </a:r>
            <a:r>
              <a:rPr lang="en-CA" sz="2400" dirty="0" smtClean="0"/>
              <a:t>(1)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08525"/>
          </a:xfrm>
        </p:spPr>
        <p:txBody>
          <a:bodyPr/>
          <a:lstStyle/>
          <a:p>
            <a:r>
              <a:rPr lang="en-CA" dirty="0" smtClean="0"/>
              <a:t>Since decimals are a pain, the </a:t>
            </a:r>
            <a:r>
              <a:rPr lang="en-CA" b="1" i="1" dirty="0" smtClean="0"/>
              <a:t>Deci</a:t>
            </a:r>
            <a:r>
              <a:rPr lang="en-CA" dirty="0" smtClean="0"/>
              <a:t>bel simply multiplies the </a:t>
            </a:r>
            <a:r>
              <a:rPr lang="en-CA" dirty="0" err="1" smtClean="0"/>
              <a:t>Bel</a:t>
            </a:r>
            <a:r>
              <a:rPr lang="en-CA" dirty="0" smtClean="0"/>
              <a:t> by 10. Its short-form is dB.</a:t>
            </a:r>
          </a:p>
          <a:p>
            <a:r>
              <a:rPr lang="en-CA" dirty="0" smtClean="0"/>
              <a:t>If we are measuring power, 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                      dB =10 * Log(</a:t>
            </a:r>
            <a:r>
              <a:rPr lang="en-CA" b="1" i="1" dirty="0" smtClean="0"/>
              <a:t>b</a:t>
            </a:r>
            <a:r>
              <a:rPr lang="en-CA" dirty="0" smtClean="0"/>
              <a:t>/</a:t>
            </a:r>
            <a:r>
              <a:rPr lang="en-CA" b="1" i="1" dirty="0" smtClean="0"/>
              <a:t>a</a:t>
            </a:r>
            <a:r>
              <a:rPr lang="en-CA" dirty="0" smtClean="0"/>
              <a:t>)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where </a:t>
            </a:r>
            <a:r>
              <a:rPr lang="en-CA" b="1" i="1" dirty="0" smtClean="0"/>
              <a:t>a</a:t>
            </a:r>
            <a:r>
              <a:rPr lang="en-CA" dirty="0" smtClean="0"/>
              <a:t> is input power and </a:t>
            </a:r>
            <a:r>
              <a:rPr lang="en-CA" b="1" i="1" dirty="0" smtClean="0"/>
              <a:t>b</a:t>
            </a:r>
            <a:r>
              <a:rPr lang="en-CA" dirty="0" smtClean="0"/>
              <a:t> is output power,</a:t>
            </a:r>
            <a:br>
              <a:rPr lang="en-CA" dirty="0" smtClean="0"/>
            </a:br>
            <a:r>
              <a:rPr lang="en-CA" dirty="0" smtClean="0"/>
              <a:t>or </a:t>
            </a:r>
            <a:r>
              <a:rPr lang="en-CA" b="1" i="1" dirty="0" smtClean="0"/>
              <a:t>a</a:t>
            </a:r>
            <a:r>
              <a:rPr lang="en-CA" dirty="0" smtClean="0"/>
              <a:t> is reference power and </a:t>
            </a:r>
            <a:r>
              <a:rPr lang="en-CA" b="1" i="1" dirty="0" smtClean="0"/>
              <a:t>b</a:t>
            </a:r>
            <a:r>
              <a:rPr lang="en-CA" dirty="0" smtClean="0"/>
              <a:t> is measured power.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b="1" i="1" dirty="0" smtClean="0"/>
              <a:t>Note</a:t>
            </a:r>
            <a:r>
              <a:rPr lang="en-CA" i="1" dirty="0" smtClean="0"/>
              <a:t>: The </a:t>
            </a:r>
            <a:r>
              <a:rPr lang="en-CA" i="1" dirty="0" err="1" smtClean="0"/>
              <a:t>Bel</a:t>
            </a:r>
            <a:r>
              <a:rPr lang="en-CA" i="1" dirty="0" smtClean="0"/>
              <a:t> is a seldom used unit for this reason, </a:t>
            </a:r>
            <a:br>
              <a:rPr lang="en-CA" i="1" dirty="0" smtClean="0"/>
            </a:br>
            <a:r>
              <a:rPr lang="en-CA" i="1" dirty="0" smtClean="0"/>
              <a:t>and is only shown to explain how the dB is derived.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Finally, the Decibel </a:t>
            </a:r>
            <a:r>
              <a:rPr lang="en-CA" sz="2400" dirty="0" smtClean="0"/>
              <a:t>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So, if our amplifier puts-out 80 watts with 10 watts in, that’s: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10 * Log (80/10), or 10 * Log(8) = 9 dB</a:t>
            </a:r>
          </a:p>
          <a:p>
            <a:endParaRPr lang="en-CA" dirty="0" smtClean="0"/>
          </a:p>
          <a:p>
            <a:r>
              <a:rPr lang="en-CA" dirty="0" smtClean="0"/>
              <a:t>Always round decibels to the nearest unit.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Decibels with Voltage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dealing with weak input signals, we often work in Volts (energy) not Watts (power).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Since dB is a power ratio, we need to convert voltage to power: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Since doubling the voltage quadruples the power,  it’s: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                         dB = 20 * Log(</a:t>
            </a:r>
            <a:r>
              <a:rPr lang="en-CA" b="1" i="1" dirty="0" smtClean="0"/>
              <a:t>b</a:t>
            </a:r>
            <a:r>
              <a:rPr lang="en-CA" dirty="0" smtClean="0"/>
              <a:t>/</a:t>
            </a:r>
            <a:r>
              <a:rPr lang="en-CA" b="1" i="1" dirty="0" smtClean="0"/>
              <a:t>a</a:t>
            </a:r>
            <a:r>
              <a:rPr lang="en-CA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Suffixes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dB is often followed by a suffix that indicates the reference.</a:t>
            </a:r>
          </a:p>
          <a:p>
            <a:pPr lvl="1"/>
            <a:r>
              <a:rPr lang="en-CA" dirty="0" err="1" smtClean="0"/>
              <a:t>dBi</a:t>
            </a:r>
            <a:r>
              <a:rPr lang="en-CA" dirty="0" smtClean="0"/>
              <a:t> = gain relative to an imaginary isotropic antenna that radiates equally in all directions.</a:t>
            </a:r>
          </a:p>
          <a:p>
            <a:pPr lvl="1"/>
            <a:r>
              <a:rPr lang="en-CA" dirty="0" err="1" smtClean="0"/>
              <a:t>dBd</a:t>
            </a:r>
            <a:r>
              <a:rPr lang="en-CA" dirty="0" smtClean="0"/>
              <a:t> = gain relative to a dipole antenna. </a:t>
            </a:r>
            <a:br>
              <a:rPr lang="en-CA" dirty="0" smtClean="0"/>
            </a:br>
            <a:r>
              <a:rPr lang="en-CA" dirty="0" smtClean="0"/>
              <a:t>(0 </a:t>
            </a:r>
            <a:r>
              <a:rPr lang="en-CA" dirty="0" err="1" smtClean="0"/>
              <a:t>dBd</a:t>
            </a:r>
            <a:r>
              <a:rPr lang="en-CA" dirty="0" smtClean="0"/>
              <a:t> =2.15 </a:t>
            </a:r>
            <a:r>
              <a:rPr lang="en-CA" dirty="0" err="1" smtClean="0"/>
              <a:t>dBi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dBm</a:t>
            </a:r>
            <a:r>
              <a:rPr lang="en-CA" dirty="0" smtClean="0"/>
              <a:t> = gain relative to a </a:t>
            </a:r>
            <a:r>
              <a:rPr lang="en-CA" dirty="0" err="1" smtClean="0"/>
              <a:t>milliwatt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Magnitude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deal with both very large and very small numbers, often in the same circuit.</a:t>
            </a:r>
          </a:p>
          <a:p>
            <a:pPr lvl="1"/>
            <a:r>
              <a:rPr lang="en-CA" dirty="0" smtClean="0"/>
              <a:t>A resistor may be 220,000 ohms.</a:t>
            </a:r>
          </a:p>
          <a:p>
            <a:pPr lvl="1"/>
            <a:r>
              <a:rPr lang="en-CA" dirty="0" smtClean="0"/>
              <a:t>A capacitor may be 0.000000047 farads.</a:t>
            </a:r>
          </a:p>
          <a:p>
            <a:pPr lvl="1"/>
            <a:r>
              <a:rPr lang="en-CA" dirty="0" smtClean="0"/>
              <a:t>A radio frequency may be 147,000,000 Hertz.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We prefer numbers between 1 and 100.</a:t>
            </a:r>
          </a:p>
          <a:p>
            <a:pPr lvl="1"/>
            <a:r>
              <a:rPr lang="en-CA" dirty="0" smtClean="0"/>
              <a:t>Which is easier to understand: </a:t>
            </a:r>
            <a:br>
              <a:rPr lang="en-CA" dirty="0" smtClean="0"/>
            </a:br>
            <a:r>
              <a:rPr lang="en-CA" dirty="0" smtClean="0"/>
              <a:t>“It’s 150 kilometres to Fort Frances,” or </a:t>
            </a:r>
            <a:br>
              <a:rPr lang="en-CA" dirty="0" smtClean="0"/>
            </a:br>
            <a:r>
              <a:rPr lang="en-CA" dirty="0" smtClean="0"/>
              <a:t>“It’s 150,000 metres to Fort Frances.”</a:t>
            </a:r>
            <a:br>
              <a:rPr lang="en-CA" dirty="0" smtClean="0"/>
            </a:br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and Subtracting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Let’s say we have:</a:t>
            </a:r>
          </a:p>
          <a:p>
            <a:pPr lvl="1"/>
            <a:r>
              <a:rPr lang="en-CA" dirty="0" smtClean="0"/>
              <a:t>A 100 watt transmitter.</a:t>
            </a:r>
          </a:p>
          <a:p>
            <a:pPr lvl="1"/>
            <a:r>
              <a:rPr lang="en-CA" dirty="0" smtClean="0"/>
              <a:t>A </a:t>
            </a:r>
            <a:r>
              <a:rPr lang="en-CA" dirty="0" err="1" smtClean="0"/>
              <a:t>feedline</a:t>
            </a:r>
            <a:r>
              <a:rPr lang="en-CA" dirty="0" smtClean="0"/>
              <a:t> with 2 dB loss over its length.</a:t>
            </a:r>
          </a:p>
          <a:p>
            <a:pPr lvl="1"/>
            <a:r>
              <a:rPr lang="en-CA" dirty="0" smtClean="0"/>
              <a:t>An antenna with 6 dB gain.</a:t>
            </a:r>
          </a:p>
          <a:p>
            <a:pPr lvl="1"/>
            <a:endParaRPr lang="en-CA" dirty="0" smtClean="0"/>
          </a:p>
          <a:p>
            <a:pPr marL="650875" indent="-514350">
              <a:buFont typeface="+mj-lt"/>
              <a:buAutoNum type="arabicPeriod"/>
            </a:pPr>
            <a:r>
              <a:rPr lang="en-CA" dirty="0" smtClean="0"/>
              <a:t>What is the actual gain at the antenna?</a:t>
            </a:r>
          </a:p>
          <a:p>
            <a:pPr marL="650875" indent="-514350">
              <a:buFont typeface="+mj-lt"/>
              <a:buAutoNum type="arabicPeriod"/>
            </a:pPr>
            <a:r>
              <a:rPr lang="en-CA" dirty="0" smtClean="0"/>
              <a:t>What is the effective radiated power at the antenna?</a:t>
            </a:r>
          </a:p>
          <a:p>
            <a:pPr lvl="1">
              <a:buNone/>
            </a:pPr>
            <a:endParaRPr lang="en-CA" dirty="0"/>
          </a:p>
        </p:txBody>
      </p:sp>
      <p:sp>
        <p:nvSpPr>
          <p:cNvPr id="5" name="Rounded Rectangle 4"/>
          <p:cNvSpPr/>
          <p:nvPr/>
        </p:nvSpPr>
        <p:spPr>
          <a:xfrm>
            <a:off x="467544" y="1196752"/>
            <a:ext cx="7704856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3200" b="1" dirty="0" smtClean="0"/>
              <a:t>1.Gain:</a:t>
            </a:r>
          </a:p>
          <a:p>
            <a:r>
              <a:rPr lang="en-CA" sz="3200" dirty="0" smtClean="0"/>
              <a:t>Just add and subtract all the gains/losses.</a:t>
            </a:r>
          </a:p>
          <a:p>
            <a:endParaRPr lang="en-CA" sz="3200" dirty="0" smtClean="0"/>
          </a:p>
          <a:p>
            <a:r>
              <a:rPr lang="en-CA" sz="3200" dirty="0" smtClean="0"/>
              <a:t>6 dB – 2 dB = 4 dB</a:t>
            </a:r>
          </a:p>
          <a:p>
            <a:endParaRPr lang="en-CA" sz="3200" dirty="0" smtClean="0"/>
          </a:p>
          <a:p>
            <a:r>
              <a:rPr lang="en-CA" sz="3200" dirty="0" smtClean="0"/>
              <a:t>The total gain at the antenna is 4 dB</a:t>
            </a:r>
          </a:p>
          <a:p>
            <a:endParaRPr lang="en-CA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467544" y="1196752"/>
            <a:ext cx="7704856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800" b="1" dirty="0" smtClean="0"/>
              <a:t>2.Effective Radiated Power:</a:t>
            </a:r>
          </a:p>
          <a:p>
            <a:r>
              <a:rPr lang="en-CA" sz="2800" dirty="0" smtClean="0"/>
              <a:t>To convert dB to a ratio, divide it by ten, then raise 10 to that power:</a:t>
            </a:r>
          </a:p>
          <a:p>
            <a:endParaRPr lang="en-CA" sz="2800" dirty="0" smtClean="0"/>
          </a:p>
          <a:p>
            <a:r>
              <a:rPr lang="en-CA" sz="2800" dirty="0" smtClean="0"/>
              <a:t>10 {</a:t>
            </a:r>
            <a:r>
              <a:rPr lang="en-CA" sz="2800" dirty="0" err="1" smtClean="0"/>
              <a:t>Y</a:t>
            </a:r>
            <a:r>
              <a:rPr lang="en-CA" sz="2800" baseline="30000" dirty="0" err="1" smtClean="0"/>
              <a:t>x</a:t>
            </a:r>
            <a:r>
              <a:rPr lang="en-CA" sz="2800" dirty="0" smtClean="0"/>
              <a:t>} 0.4 = 2.5</a:t>
            </a:r>
          </a:p>
          <a:p>
            <a:endParaRPr lang="en-CA" sz="2800" dirty="0" smtClean="0"/>
          </a:p>
          <a:p>
            <a:r>
              <a:rPr lang="en-CA" sz="2800" dirty="0" smtClean="0"/>
              <a:t>So the output power (ERP) will effectively be 2.5 times the input power, in the desired direction.</a:t>
            </a:r>
            <a:br>
              <a:rPr lang="en-CA" sz="2800" dirty="0" smtClean="0"/>
            </a:br>
            <a:endParaRPr lang="en-CA" sz="2800" dirty="0" smtClean="0"/>
          </a:p>
          <a:p>
            <a:r>
              <a:rPr lang="en-CA" sz="2800" dirty="0" smtClean="0"/>
              <a:t>100 * 2.5 = 250 watts ERP</a:t>
            </a:r>
            <a:endParaRPr lang="en-CA" sz="3200" dirty="0"/>
          </a:p>
        </p:txBody>
      </p:sp>
      <p:pic>
        <p:nvPicPr>
          <p:cNvPr id="8" name="Picture 3" descr="C:\Users\Warren\AppData\Local\Microsoft\Windows\Temporary Internet Files\Content.IE5\U10MPV4C\MC9003912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8464" y="6422012"/>
            <a:ext cx="395536" cy="43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Shortcuts </a:t>
            </a:r>
            <a:r>
              <a:rPr lang="en-CA" sz="2800" dirty="0" smtClean="0"/>
              <a:t>(1)</a:t>
            </a:r>
            <a:endParaRPr lang="en-CA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The table to the right gives the most common decibel values you need to know, and is easy to memorize.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Power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Decibels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9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30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Shortcuts </a:t>
            </a:r>
            <a:r>
              <a:rPr lang="en-CA" sz="2800" dirty="0" smtClean="0"/>
              <a:t>(2)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The tens (the 3 in 38) place the decimal point, being the multiplier.</a:t>
            </a:r>
          </a:p>
          <a:p>
            <a:r>
              <a:rPr lang="en-CA" dirty="0" smtClean="0"/>
              <a:t>The units (the 8 in 38) are the actual value. 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So 38 dB is a ratio in the 1000's and since the log of 8 is 6, it is 6000.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b="1" dirty="0" smtClean="0"/>
              <a:t>Example, 38 dB</a:t>
            </a:r>
          </a:p>
          <a:p>
            <a:pPr lvl="1"/>
            <a:r>
              <a:rPr lang="en-CA" dirty="0" smtClean="0"/>
              <a:t>30 is the multiplier</a:t>
            </a:r>
          </a:p>
          <a:p>
            <a:pPr lvl="1"/>
            <a:r>
              <a:rPr lang="en-CA" dirty="0" smtClean="0"/>
              <a:t>08 is the value</a:t>
            </a:r>
          </a:p>
          <a:p>
            <a:r>
              <a:rPr lang="en-CA" dirty="0" smtClean="0"/>
              <a:t>30 = thousands</a:t>
            </a:r>
          </a:p>
          <a:p>
            <a:r>
              <a:rPr lang="en-CA" dirty="0" smtClean="0"/>
              <a:t>08 = 6</a:t>
            </a:r>
          </a:p>
          <a:p>
            <a:endParaRPr lang="en-CA" dirty="0" smtClean="0"/>
          </a:p>
          <a:p>
            <a:r>
              <a:rPr lang="en-CA" dirty="0" smtClean="0"/>
              <a:t>Therefore:</a:t>
            </a:r>
            <a:br>
              <a:rPr lang="en-CA" dirty="0" smtClean="0"/>
            </a:br>
            <a:r>
              <a:rPr lang="en-CA" dirty="0" smtClean="0"/>
              <a:t>38 dB = 6000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6093296"/>
            <a:ext cx="266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</a:rPr>
              <a:t>Contributed by VE3LPX</a:t>
            </a:r>
            <a:endParaRPr lang="en-C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End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73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Making Numbers Manageable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 handle large numbers, we use multipliers.</a:t>
            </a:r>
          </a:p>
          <a:p>
            <a:pPr lvl="1"/>
            <a:r>
              <a:rPr lang="en-CA" dirty="0" smtClean="0"/>
              <a:t>They are always multiples of 1000.</a:t>
            </a:r>
          </a:p>
          <a:p>
            <a:pPr lvl="1"/>
            <a:r>
              <a:rPr lang="en-CA" dirty="0" smtClean="0"/>
              <a:t>100,000 metres is better expressed in </a:t>
            </a:r>
            <a:r>
              <a:rPr lang="en-CA" dirty="0" err="1" smtClean="0"/>
              <a:t>KILOmetres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A kilometre is 1000 metres long.</a:t>
            </a:r>
          </a:p>
          <a:p>
            <a:pPr lvl="1"/>
            <a:r>
              <a:rPr lang="en-CA" dirty="0" smtClean="0"/>
              <a:t>So, 100,000 / 1000 = 100 kilometres .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Likewise a millimetre is 1/1000 of a metre. </a:t>
            </a:r>
          </a:p>
          <a:p>
            <a:pPr lvl="1"/>
            <a:r>
              <a:rPr lang="en-CA" dirty="0" smtClean="0"/>
              <a:t>So, 0.005 metres * 1000 = 5 mm (move the decimal).</a:t>
            </a:r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Metric Units </a:t>
            </a:r>
            <a:r>
              <a:rPr lang="en-CA" sz="2800" dirty="0" smtClean="0"/>
              <a:t>(really SI)</a:t>
            </a:r>
            <a:endParaRPr lang="en-CA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         Small numbers	</a:t>
            </a:r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dirty="0" smtClean="0"/>
              <a:t>        Large Numbers</a:t>
            </a:r>
            <a:endParaRPr lang="en-CA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362200"/>
          <a:ext cx="40417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258"/>
                <a:gridCol w="379917"/>
                <a:gridCol w="2314599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Name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Value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Kilo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1,000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Mega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1,000,000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Giga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1,000,000,000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Tera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1,000,000,000,000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2"/>
          </p:nvPr>
        </p:nvGraphicFramePr>
        <p:xfrm>
          <a:off x="457200" y="2362200"/>
          <a:ext cx="404018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729"/>
                <a:gridCol w="391807"/>
                <a:gridCol w="230165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Name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Value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milli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1/ 1,000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micro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µ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 / 1,000,000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nano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 / 1,000,000,000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 smtClean="0"/>
                        <a:t>pico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 / 1,000,000,000,000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1560" y="4725144"/>
            <a:ext cx="3653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+mn-lt"/>
              </a:rPr>
              <a:t>Note:</a:t>
            </a:r>
          </a:p>
          <a:p>
            <a:pPr marL="342900" indent="-342900">
              <a:buAutoNum type="arabicPeriod"/>
            </a:pPr>
            <a:r>
              <a:rPr lang="en-CA" dirty="0" smtClean="0">
                <a:latin typeface="+mn-lt"/>
              </a:rPr>
              <a:t>Lowercase is used.</a:t>
            </a:r>
          </a:p>
          <a:p>
            <a:pPr marL="342900" indent="-342900">
              <a:buAutoNum type="arabicPeriod"/>
            </a:pPr>
            <a:r>
              <a:rPr lang="en-CA" dirty="0" smtClean="0">
                <a:latin typeface="+mn-lt"/>
              </a:rPr>
              <a:t>Multiples of 1,000 are used.</a:t>
            </a:r>
          </a:p>
          <a:p>
            <a:pPr marL="342900" indent="-342900">
              <a:buAutoNum type="arabicPeriod"/>
            </a:pPr>
            <a:r>
              <a:rPr lang="en-CA" dirty="0" smtClean="0">
                <a:latin typeface="+mn-lt"/>
              </a:rPr>
              <a:t>They are in alphabetical order.</a:t>
            </a:r>
            <a:endParaRPr lang="en-CA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88024" y="4725144"/>
            <a:ext cx="42162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+mn-lt"/>
              </a:rPr>
              <a:t>Note:</a:t>
            </a:r>
          </a:p>
          <a:p>
            <a:pPr marL="342900" indent="-342900">
              <a:buAutoNum type="arabicPeriod"/>
            </a:pPr>
            <a:r>
              <a:rPr lang="en-CA" dirty="0" smtClean="0">
                <a:latin typeface="+mn-lt"/>
              </a:rPr>
              <a:t>Uppercase is used.</a:t>
            </a:r>
          </a:p>
          <a:p>
            <a:pPr marL="342900" indent="-342900">
              <a:buAutoNum type="arabicPeriod"/>
            </a:pPr>
            <a:r>
              <a:rPr lang="en-CA" dirty="0" smtClean="0">
                <a:latin typeface="+mn-lt"/>
              </a:rPr>
              <a:t>Multiples of 1,000 are used.</a:t>
            </a:r>
          </a:p>
          <a:p>
            <a:pPr marL="342900" indent="-342900">
              <a:buAutoNum type="arabicPeriod"/>
            </a:pPr>
            <a:r>
              <a:rPr lang="en-CA" dirty="0" smtClean="0">
                <a:latin typeface="+mn-lt"/>
              </a:rPr>
              <a:t>They are not multiples of 1024</a:t>
            </a:r>
            <a:br>
              <a:rPr lang="en-CA" dirty="0" smtClean="0">
                <a:latin typeface="+mn-lt"/>
              </a:rPr>
            </a:br>
            <a:r>
              <a:rPr lang="en-CA" dirty="0" smtClean="0">
                <a:latin typeface="+mn-lt"/>
              </a:rPr>
              <a:t>unlike computers, which use base 2.</a:t>
            </a:r>
            <a:endParaRPr lang="en-CA" dirty="0">
              <a:latin typeface="+mn-lt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644008" y="1772816"/>
            <a:ext cx="4392488" cy="2880320"/>
            <a:chOff x="4499992" y="1700808"/>
            <a:chExt cx="4392488" cy="2880320"/>
          </a:xfrm>
        </p:grpSpPr>
        <p:sp>
          <p:nvSpPr>
            <p:cNvPr id="29" name="Rounded Rectangle 28"/>
            <p:cNvSpPr/>
            <p:nvPr/>
          </p:nvSpPr>
          <p:spPr>
            <a:xfrm>
              <a:off x="4499992" y="1700808"/>
              <a:ext cx="4392488" cy="28803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0" name="Curved Left Arrow 29"/>
            <p:cNvSpPr/>
            <p:nvPr/>
          </p:nvSpPr>
          <p:spPr>
            <a:xfrm>
              <a:off x="4572000" y="2492896"/>
              <a:ext cx="432048" cy="576064"/>
            </a:xfrm>
            <a:prstGeom prst="curvedLef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32040" y="2289646"/>
              <a:ext cx="3960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latin typeface="+mn-lt"/>
                </a:rPr>
                <a:t>To change to smaller units, </a:t>
              </a:r>
              <a:r>
                <a:rPr lang="en-CA" b="1" dirty="0" smtClean="0">
                  <a:latin typeface="+mn-lt"/>
                </a:rPr>
                <a:t>multiply</a:t>
              </a:r>
              <a:r>
                <a:rPr lang="en-CA" dirty="0" smtClean="0">
                  <a:latin typeface="+mn-lt"/>
                </a:rPr>
                <a:t>.</a:t>
              </a:r>
            </a:p>
            <a:p>
              <a:r>
                <a:rPr lang="en-CA" dirty="0" smtClean="0">
                  <a:latin typeface="+mn-lt"/>
                </a:rPr>
                <a:t>So, 0.345 amps x 1000 = </a:t>
              </a:r>
              <a:br>
                <a:rPr lang="en-CA" dirty="0" smtClean="0">
                  <a:latin typeface="+mn-lt"/>
                </a:rPr>
              </a:br>
              <a:r>
                <a:rPr lang="en-CA" dirty="0" smtClean="0">
                  <a:latin typeface="+mn-lt"/>
                </a:rPr>
                <a:t>345 milliamps, or 345 </a:t>
              </a:r>
              <a:r>
                <a:rPr lang="en-CA" dirty="0" err="1" smtClean="0">
                  <a:latin typeface="+mn-lt"/>
                </a:rPr>
                <a:t>mA</a:t>
              </a:r>
              <a:r>
                <a:rPr lang="en-CA" dirty="0" smtClean="0">
                  <a:latin typeface="+mn-lt"/>
                </a:rPr>
                <a:t>.</a:t>
              </a:r>
              <a:endParaRPr lang="en-CA" dirty="0">
                <a:latin typeface="+mn-lt"/>
              </a:endParaRPr>
            </a:p>
          </p:txBody>
        </p:sp>
        <p:sp>
          <p:nvSpPr>
            <p:cNvPr id="32" name="Curved Left Arrow 31"/>
            <p:cNvSpPr/>
            <p:nvPr/>
          </p:nvSpPr>
          <p:spPr>
            <a:xfrm flipV="1">
              <a:off x="4572000" y="3284984"/>
              <a:ext cx="648072" cy="864096"/>
            </a:xfrm>
            <a:prstGeom prst="curvedLeft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20072" y="3501008"/>
              <a:ext cx="367240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latin typeface="+mn-lt"/>
                </a:rPr>
                <a:t>To change to larger units, </a:t>
              </a:r>
              <a:r>
                <a:rPr lang="en-CA" b="1" dirty="0" smtClean="0">
                  <a:latin typeface="+mn-lt"/>
                </a:rPr>
                <a:t>divide</a:t>
              </a:r>
              <a:r>
                <a:rPr lang="en-CA" dirty="0" smtClean="0">
                  <a:latin typeface="+mn-lt"/>
                </a:rPr>
                <a:t>.</a:t>
              </a:r>
            </a:p>
            <a:p>
              <a:r>
                <a:rPr lang="en-CA" dirty="0" smtClean="0">
                  <a:latin typeface="+mn-lt"/>
                </a:rPr>
                <a:t>So, 4,700 </a:t>
              </a:r>
              <a:r>
                <a:rPr lang="en-CA" dirty="0" err="1" smtClean="0">
                  <a:latin typeface="+mn-lt"/>
                </a:rPr>
                <a:t>picofarads</a:t>
              </a:r>
              <a:r>
                <a:rPr lang="en-CA" dirty="0" smtClean="0">
                  <a:latin typeface="+mn-lt"/>
                </a:rPr>
                <a:t> / 1,000,000 =</a:t>
              </a:r>
            </a:p>
            <a:p>
              <a:r>
                <a:rPr lang="en-CA" dirty="0" smtClean="0">
                  <a:latin typeface="+mn-lt"/>
                </a:rPr>
                <a:t>0.0047 microfarads or 0.0047 </a:t>
              </a:r>
              <a:r>
                <a:rPr lang="en-CA" dirty="0" err="1" smtClean="0">
                  <a:latin typeface="+mn-lt"/>
                </a:rPr>
                <a:t>uF</a:t>
              </a:r>
              <a:r>
                <a:rPr lang="en-CA" dirty="0" smtClean="0">
                  <a:latin typeface="+mn-lt"/>
                </a:rPr>
                <a:t>.</a:t>
              </a:r>
              <a:endParaRPr lang="en-CA" dirty="0">
                <a:latin typeface="+mn-lt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79512" y="1772816"/>
            <a:ext cx="4392488" cy="2880320"/>
            <a:chOff x="179512" y="1772816"/>
            <a:chExt cx="4392488" cy="2880320"/>
          </a:xfrm>
        </p:grpSpPr>
        <p:sp>
          <p:nvSpPr>
            <p:cNvPr id="16" name="Rounded Rectangle 15"/>
            <p:cNvSpPr/>
            <p:nvPr/>
          </p:nvSpPr>
          <p:spPr>
            <a:xfrm>
              <a:off x="179512" y="1772816"/>
              <a:ext cx="4392488" cy="28803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2" name="Curved Left Arrow 21"/>
            <p:cNvSpPr/>
            <p:nvPr/>
          </p:nvSpPr>
          <p:spPr>
            <a:xfrm flipH="1">
              <a:off x="4067944" y="2492896"/>
              <a:ext cx="504056" cy="576064"/>
            </a:xfrm>
            <a:prstGeom prst="curvedLeftArrow">
              <a:avLst>
                <a:gd name="adj1" fmla="val 25000"/>
                <a:gd name="adj2" fmla="val 31609"/>
                <a:gd name="adj3" fmla="val 250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1520" y="2276872"/>
              <a:ext cx="381642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latin typeface="+mn-lt"/>
                </a:rPr>
                <a:t>To change to larger units, </a:t>
              </a:r>
              <a:r>
                <a:rPr lang="en-CA" b="1" dirty="0" smtClean="0">
                  <a:latin typeface="+mn-lt"/>
                </a:rPr>
                <a:t>divide</a:t>
              </a:r>
              <a:r>
                <a:rPr lang="en-CA" dirty="0" smtClean="0">
                  <a:latin typeface="+mn-lt"/>
                </a:rPr>
                <a:t>.</a:t>
              </a:r>
            </a:p>
            <a:p>
              <a:r>
                <a:rPr lang="en-CA" dirty="0" smtClean="0">
                  <a:latin typeface="+mn-lt"/>
                </a:rPr>
                <a:t>So, 2,200 ohms / 1000 = </a:t>
              </a:r>
              <a:br>
                <a:rPr lang="en-CA" dirty="0" smtClean="0">
                  <a:latin typeface="+mn-lt"/>
                </a:rPr>
              </a:br>
              <a:r>
                <a:rPr lang="en-CA" dirty="0" smtClean="0">
                  <a:latin typeface="+mn-lt"/>
                </a:rPr>
                <a:t>2.2 kilo ohms, or 2.2 K</a:t>
              </a:r>
              <a:r>
                <a:rPr lang="el-GR" dirty="0" smtClean="0">
                  <a:latin typeface="+mn-lt"/>
                </a:rPr>
                <a:t>Ω</a:t>
              </a:r>
              <a:r>
                <a:rPr lang="en-CA" dirty="0" smtClean="0">
                  <a:latin typeface="+mn-lt"/>
                </a:rPr>
                <a:t>.</a:t>
              </a:r>
              <a:endParaRPr lang="en-CA" dirty="0"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8" y="3429000"/>
              <a:ext cx="403244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latin typeface="+mn-lt"/>
                </a:rPr>
                <a:t>To change to smaller units, </a:t>
              </a:r>
              <a:r>
                <a:rPr lang="en-CA" b="1" dirty="0" smtClean="0">
                  <a:latin typeface="+mn-lt"/>
                </a:rPr>
                <a:t>multiply</a:t>
              </a:r>
              <a:r>
                <a:rPr lang="en-CA" dirty="0" smtClean="0">
                  <a:latin typeface="+mn-lt"/>
                </a:rPr>
                <a:t>.</a:t>
              </a:r>
            </a:p>
            <a:p>
              <a:r>
                <a:rPr lang="en-CA" dirty="0" smtClean="0">
                  <a:latin typeface="+mn-lt"/>
                </a:rPr>
                <a:t>So, 1.3 Gigahertz / * 1000 =</a:t>
              </a:r>
            </a:p>
            <a:p>
              <a:r>
                <a:rPr lang="en-CA" dirty="0" smtClean="0">
                  <a:latin typeface="+mn-lt"/>
                </a:rPr>
                <a:t>1,300 Megahertz, or 1,300 </a:t>
              </a:r>
              <a:r>
                <a:rPr lang="en-CA" dirty="0" err="1" smtClean="0">
                  <a:latin typeface="+mn-lt"/>
                </a:rPr>
                <a:t>MHz.</a:t>
              </a:r>
              <a:endParaRPr lang="en-CA" dirty="0">
                <a:latin typeface="+mn-lt"/>
              </a:endParaRPr>
            </a:p>
          </p:txBody>
        </p:sp>
        <p:sp>
          <p:nvSpPr>
            <p:cNvPr id="34" name="Curved Left Arrow 33"/>
            <p:cNvSpPr/>
            <p:nvPr/>
          </p:nvSpPr>
          <p:spPr>
            <a:xfrm flipH="1" flipV="1">
              <a:off x="4139952" y="3212976"/>
              <a:ext cx="432048" cy="576064"/>
            </a:xfrm>
            <a:prstGeom prst="curvedLeftArrow">
              <a:avLst>
                <a:gd name="adj1" fmla="val 25000"/>
                <a:gd name="adj2" fmla="val 31609"/>
                <a:gd name="adj3" fmla="val 2500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chemeClr val="tx1"/>
                </a:solidFill>
              </a:endParaRPr>
            </a:p>
          </p:txBody>
        </p:sp>
      </p:grpSp>
      <p:pic>
        <p:nvPicPr>
          <p:cNvPr id="2051" name="Picture 3" descr="C:\Users\Warren\AppData\Local\Microsoft\Windows\Temporary Internet Files\Content.IE5\U10MPV4C\MC9003912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8464" y="6449396"/>
            <a:ext cx="395536" cy="43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Exponents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8525"/>
          </a:xfrm>
        </p:spPr>
        <p:txBody>
          <a:bodyPr/>
          <a:lstStyle/>
          <a:p>
            <a:r>
              <a:rPr lang="en-CA" dirty="0" smtClean="0"/>
              <a:t>We can express any number multiplied by itself using exponents.</a:t>
            </a:r>
          </a:p>
          <a:p>
            <a:r>
              <a:rPr lang="en-CA" dirty="0" smtClean="0"/>
              <a:t>2 x 2 x 2 becomes 2</a:t>
            </a:r>
            <a:r>
              <a:rPr lang="en-CA" baseline="30000" dirty="0" smtClean="0"/>
              <a:t>3</a:t>
            </a:r>
            <a:r>
              <a:rPr lang="en-CA" dirty="0" smtClean="0"/>
              <a:t>.</a:t>
            </a:r>
          </a:p>
          <a:p>
            <a:r>
              <a:rPr lang="en-CA" dirty="0" smtClean="0"/>
              <a:t>We read this as: </a:t>
            </a:r>
            <a:br>
              <a:rPr lang="en-CA" dirty="0" smtClean="0"/>
            </a:br>
            <a:r>
              <a:rPr lang="en-CA" dirty="0" smtClean="0"/>
              <a:t>“two to the power of three.”</a:t>
            </a:r>
          </a:p>
          <a:p>
            <a:r>
              <a:rPr lang="en-CA" dirty="0" smtClean="0"/>
              <a:t>On most calculators, enter: </a:t>
            </a:r>
            <a:r>
              <a:rPr lang="en-CA" dirty="0" smtClean="0"/>
              <a:t>“2 </a:t>
            </a:r>
            <a:r>
              <a:rPr lang="en-CA" dirty="0" err="1" smtClean="0"/>
              <a:t>y</a:t>
            </a:r>
            <a:r>
              <a:rPr lang="en-CA" baseline="30000" dirty="0" err="1" smtClean="0"/>
              <a:t>x</a:t>
            </a:r>
            <a:r>
              <a:rPr lang="en-CA" dirty="0" smtClean="0"/>
              <a:t>  </a:t>
            </a:r>
            <a:r>
              <a:rPr lang="en-CA" dirty="0" smtClean="0"/>
              <a:t>3” or “2 </a:t>
            </a:r>
            <a:r>
              <a:rPr lang="en-CA" dirty="0" err="1" smtClean="0"/>
              <a:t>y</a:t>
            </a:r>
            <a:r>
              <a:rPr lang="en-CA" baseline="30000" dirty="0" err="1" smtClean="0"/>
              <a:t>x</a:t>
            </a:r>
            <a:r>
              <a:rPr lang="en-CA" dirty="0" smtClean="0"/>
              <a:t> 3</a:t>
            </a:r>
            <a:r>
              <a:rPr lang="en-CA" dirty="0" smtClean="0"/>
              <a:t>”.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           </a:t>
            </a:r>
            <a:r>
              <a:rPr lang="en-CA" i="1" dirty="0" smtClean="0"/>
              <a:t>Practice this on your own calculator, </a:t>
            </a:r>
            <a:br>
              <a:rPr lang="en-CA" i="1" dirty="0" smtClean="0"/>
            </a:br>
            <a:r>
              <a:rPr lang="en-CA" i="1" dirty="0" smtClean="0"/>
              <a:t>          so you know how to do it for the test.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Base 10 Exponents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Less than one</a:t>
            </a:r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dirty="0" smtClean="0"/>
              <a:t>Greater than one</a:t>
            </a:r>
            <a:endParaRPr lang="en-CA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457200" y="2362200"/>
          <a:ext cx="40401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Number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Exponent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0.1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-1</a:t>
                      </a:r>
                      <a:endParaRPr lang="en-CA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0.01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-2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0.001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-3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0.0001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-4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0.00001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-5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We’re counting</a:t>
                      </a:r>
                      <a:r>
                        <a:rPr lang="en-CA" baseline="0" dirty="0" smtClean="0"/>
                        <a:t> the decimal shift.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5" y="2362200"/>
          <a:ext cx="40417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Number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Exponent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0</a:t>
                      </a:r>
                      <a:endParaRPr lang="en-CA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100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2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1000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10000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10</a:t>
                      </a:r>
                      <a:r>
                        <a:rPr lang="en-CA" baseline="30000" dirty="0" smtClean="0"/>
                        <a:t>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We’re really just counting the zeroes.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530120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Book Antiqua" pitchFamily="18" charset="0"/>
              </a:rPr>
              <a:t>Note: a negative exponent is just smaller than one; it doesn’t represent a negative number.</a:t>
            </a:r>
            <a:endParaRPr lang="en-CA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Scientific Notation </a:t>
            </a:r>
            <a:r>
              <a:rPr lang="en-CA" sz="2700" dirty="0" smtClean="0"/>
              <a:t>(big numbers)</a:t>
            </a:r>
            <a:endParaRPr lang="en-CA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8525"/>
          </a:xfrm>
        </p:spPr>
        <p:txBody>
          <a:bodyPr/>
          <a:lstStyle/>
          <a:p>
            <a:r>
              <a:rPr lang="en-CA" dirty="0" smtClean="0"/>
              <a:t>Start with a big number: 147,120,000.</a:t>
            </a:r>
          </a:p>
          <a:p>
            <a:r>
              <a:rPr lang="en-CA" dirty="0" smtClean="0"/>
              <a:t>Move the decimal point to the left until you get a number between one and ten, and keep count.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                 1  . 4   7   1   2   0   0   0  0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Write as 1.47 x 10</a:t>
            </a:r>
            <a:r>
              <a:rPr lang="en-CA" baseline="30000" dirty="0" smtClean="0"/>
              <a:t>8</a:t>
            </a:r>
            <a:r>
              <a:rPr lang="en-CA" dirty="0" smtClean="0"/>
              <a:t>, where ‘8’ is the number of positions you moved the decimal</a:t>
            </a:r>
            <a:r>
              <a:rPr lang="en-CA" dirty="0" smtClean="0"/>
              <a:t>.</a:t>
            </a:r>
          </a:p>
          <a:p>
            <a:r>
              <a:rPr lang="en-CA" dirty="0" smtClean="0"/>
              <a:t>On your calculator, it’s</a:t>
            </a:r>
            <a:r>
              <a:rPr lang="en-CA" smtClean="0"/>
              <a:t>: “1.47  </a:t>
            </a:r>
            <a:r>
              <a:rPr lang="en-CA" dirty="0" smtClean="0"/>
              <a:t>{Exp</a:t>
            </a:r>
            <a:r>
              <a:rPr lang="en-CA" smtClean="0"/>
              <a:t>} 8”.</a:t>
            </a:r>
            <a:endParaRPr lang="en-CA" dirty="0" smtClean="0"/>
          </a:p>
        </p:txBody>
      </p:sp>
      <p:sp>
        <p:nvSpPr>
          <p:cNvPr id="4" name="Curved Up Arrow 3"/>
          <p:cNvSpPr/>
          <p:nvPr/>
        </p:nvSpPr>
        <p:spPr>
          <a:xfrm flipH="1">
            <a:off x="6084168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 flipH="1">
            <a:off x="5652120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 flipH="1">
            <a:off x="5220072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flipH="1">
            <a:off x="4788024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flipH="1">
            <a:off x="4355976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Curved Up Arrow 8"/>
          <p:cNvSpPr/>
          <p:nvPr/>
        </p:nvSpPr>
        <p:spPr>
          <a:xfrm flipH="1">
            <a:off x="3923928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Curved Up Arrow 9"/>
          <p:cNvSpPr/>
          <p:nvPr/>
        </p:nvSpPr>
        <p:spPr>
          <a:xfrm flipH="1">
            <a:off x="3491880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 flipH="1">
            <a:off x="2987824" y="3933056"/>
            <a:ext cx="432048" cy="216024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444208" y="371703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6012160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5580112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5148064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Oval 15"/>
          <p:cNvSpPr/>
          <p:nvPr/>
        </p:nvSpPr>
        <p:spPr>
          <a:xfrm>
            <a:off x="4716016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4283968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3851920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3419872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2915816" y="371703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1" name="Picture 3" descr="C:\Users\Warren\AppData\Local\Microsoft\Windows\Temporary Internet Files\Content.IE5\U10MPV4C\MC9003912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8464" y="6422012"/>
            <a:ext cx="395536" cy="43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0"/>
                            </p:stCondLst>
                            <p:childTnLst>
                              <p:par>
                                <p:cTn id="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500"/>
                            </p:stCondLst>
                            <p:childTnLst>
                              <p:par>
                                <p:cTn id="10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2" animBg="1"/>
      <p:bldP spid="6" grpId="0" animBg="1"/>
      <p:bldP spid="6" grpId="1" animBg="1"/>
      <p:bldP spid="7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Exponential Change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Change is often exponential.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If you double the speed of your car,</a:t>
            </a:r>
            <a:br>
              <a:rPr lang="en-CA" dirty="0" smtClean="0"/>
            </a:br>
            <a:r>
              <a:rPr lang="en-CA" dirty="0" smtClean="0"/>
              <a:t>your braking distance quadruples.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To get a noticeable increase in audio output,</a:t>
            </a:r>
            <a:br>
              <a:rPr lang="en-CA" dirty="0" smtClean="0"/>
            </a:br>
            <a:r>
              <a:rPr lang="en-CA" dirty="0" smtClean="0"/>
              <a:t>you need to </a:t>
            </a:r>
            <a:r>
              <a:rPr lang="en-CA" b="1" i="1" dirty="0" smtClean="0"/>
              <a:t>double</a:t>
            </a:r>
            <a:r>
              <a:rPr lang="en-CA" dirty="0" smtClean="0"/>
              <a:t> the signal strength.</a:t>
            </a:r>
          </a:p>
          <a:p>
            <a:pPr lvl="1"/>
            <a:r>
              <a:rPr lang="en-CA" dirty="0" smtClean="0"/>
              <a:t>To get another noticeable increase, you need to double it again </a:t>
            </a:r>
            <a:r>
              <a:rPr lang="en-CA" dirty="0" smtClean="0">
                <a:sym typeface="Wingdings" pitchFamily="2" charset="2"/>
              </a:rPr>
              <a:t> what sounds like an incremental change is really a doubling of the sound level.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Audio Level Example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6021288"/>
            <a:ext cx="7322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latin typeface="+mn-lt"/>
              </a:rPr>
              <a:t>Source: </a:t>
            </a:r>
            <a:r>
              <a:rPr lang="en-CA" sz="1600" dirty="0" smtClean="0">
                <a:latin typeface="+mn-lt"/>
                <a:hlinkClick r:id="rId4"/>
              </a:rPr>
              <a:t>http://www.animations.physics.unsw.edu.au/jw/dB.htm#soundfiles</a:t>
            </a:r>
            <a:endParaRPr lang="en-CA" sz="1600" dirty="0">
              <a:latin typeface="+mn-lt"/>
            </a:endParaRPr>
          </a:p>
        </p:txBody>
      </p:sp>
      <p:pic>
        <p:nvPicPr>
          <p:cNvPr id="3074" name="Picture 2" descr="C:\temp\dBNoFlash_files\noise-3dB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340769"/>
            <a:ext cx="3278980" cy="2016224"/>
          </a:xfrm>
          <a:prstGeom prst="rect">
            <a:avLst/>
          </a:prstGeom>
          <a:noFill/>
        </p:spPr>
      </p:pic>
      <p:pic>
        <p:nvPicPr>
          <p:cNvPr id="3075" name="Picture 3" descr="C:\temp\dBNoFlash_files\noise-1dB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3573016"/>
            <a:ext cx="3278980" cy="201622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707904" y="1700808"/>
            <a:ext cx="5220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+mn-lt"/>
              </a:rPr>
              <a:t>3 dB Change</a:t>
            </a:r>
          </a:p>
          <a:p>
            <a:r>
              <a:rPr lang="en-CA" dirty="0" smtClean="0">
                <a:latin typeface="+mn-lt"/>
              </a:rPr>
              <a:t>In this audio clip, white noise is decreasing in 3 dB increments. That is to say that each change represents half the previous power.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7904" y="3884855"/>
            <a:ext cx="5220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+mn-lt"/>
              </a:rPr>
              <a:t>1 dB Change</a:t>
            </a:r>
          </a:p>
          <a:p>
            <a:r>
              <a:rPr lang="en-CA" dirty="0" smtClean="0">
                <a:latin typeface="+mn-lt"/>
              </a:rPr>
              <a:t>In this audio clip, white noise is decreasing in 1 dB increments. That is to say that each change represents about  3/4 the previous power.</a:t>
            </a:r>
          </a:p>
        </p:txBody>
      </p:sp>
      <p:pic>
        <p:nvPicPr>
          <p:cNvPr id="13" name="noise-by3dB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5220072" y="1772816"/>
            <a:ext cx="304800" cy="304800"/>
          </a:xfrm>
          <a:prstGeom prst="rect">
            <a:avLst/>
          </a:prstGeom>
        </p:spPr>
      </p:pic>
      <p:pic>
        <p:nvPicPr>
          <p:cNvPr id="14" name="noise-by1dB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5203304" y="3933056"/>
            <a:ext cx="304800" cy="304800"/>
          </a:xfrm>
          <a:prstGeom prst="rect">
            <a:avLst/>
          </a:prstGeom>
        </p:spPr>
      </p:pic>
      <p:pic>
        <p:nvPicPr>
          <p:cNvPr id="15" name="Picture 3" descr="C:\Users\Warren\AppData\Local\Microsoft\Windows\Temporary Internet Files\Content.IE5\U10MPV4C\MC90039124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748464" y="6422012"/>
            <a:ext cx="395536" cy="435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0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400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R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AARC</Template>
  <TotalTime>2818</TotalTime>
  <Words>1113</Words>
  <Application>Microsoft Office PowerPoint</Application>
  <PresentationFormat>On-screen Show (4:3)</PresentationFormat>
  <Paragraphs>226</Paragraphs>
  <Slides>23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AARC</vt:lpstr>
      <vt:lpstr>Exponents &amp; Decibels</vt:lpstr>
      <vt:lpstr>Magnitude</vt:lpstr>
      <vt:lpstr>Making Numbers Manageable</vt:lpstr>
      <vt:lpstr>Metric Units (really SI)</vt:lpstr>
      <vt:lpstr>Exponents</vt:lpstr>
      <vt:lpstr>Base 10 Exponents</vt:lpstr>
      <vt:lpstr>Scientific Notation (big numbers)</vt:lpstr>
      <vt:lpstr>Exponential Change</vt:lpstr>
      <vt:lpstr>Audio Level Example</vt:lpstr>
      <vt:lpstr>Exponential Growth</vt:lpstr>
      <vt:lpstr>Magnitudes of Change</vt:lpstr>
      <vt:lpstr>Magnitudes of Change (2)</vt:lpstr>
      <vt:lpstr>The (dreaded) Decibel (1)</vt:lpstr>
      <vt:lpstr>The Decibel (2)</vt:lpstr>
      <vt:lpstr>First, the Bel</vt:lpstr>
      <vt:lpstr>Finally, the Decibel (1)</vt:lpstr>
      <vt:lpstr>Finally, the Decibel (2)</vt:lpstr>
      <vt:lpstr>Decibels with Voltage</vt:lpstr>
      <vt:lpstr>Suffixes </vt:lpstr>
      <vt:lpstr>Adding and Subtracting</vt:lpstr>
      <vt:lpstr>Shortcuts (1)</vt:lpstr>
      <vt:lpstr>Shortcuts (2)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 &amp; Decibels</dc:title>
  <dc:creator>Warren</dc:creator>
  <cp:lastModifiedBy>Warren</cp:lastModifiedBy>
  <cp:revision>97</cp:revision>
  <dcterms:created xsi:type="dcterms:W3CDTF">2012-02-04T04:37:39Z</dcterms:created>
  <dcterms:modified xsi:type="dcterms:W3CDTF">2012-02-29T01:03:52Z</dcterms:modified>
</cp:coreProperties>
</file>